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mfortaa"/>
      <p:regular r:id="rId17"/>
    </p:embeddedFont>
    <p:embeddedFont>
      <p:font typeface="Comfortaa"/>
      <p:regular r:id="rId18"/>
    </p:embeddedFont>
    <p:embeddedFont>
      <p:font typeface="Raleway Medium"/>
      <p:regular r:id="rId19"/>
    </p:embeddedFont>
    <p:embeddedFont>
      <p:font typeface="Raleway Medium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Shopping Behavior Analysis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34634" y="652582"/>
            <a:ext cx="1376243" cy="304324"/>
          </a:xfrm>
          <a:prstGeom prst="roundRect">
            <a:avLst>
              <a:gd name="adj" fmla="val 70469"/>
            </a:avLst>
          </a:prstGeom>
          <a:solidFill>
            <a:srgbClr val="4D400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41790" y="733306"/>
            <a:ext cx="142875" cy="1428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6103" y="706160"/>
            <a:ext cx="947618" cy="197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ACTION PLAN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834634" y="1008578"/>
            <a:ext cx="7816096" cy="496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Strategic Business Recommendations</a:t>
            </a:r>
            <a:endParaRPr lang="en-US" sz="3100" dirty="0"/>
          </a:p>
        </p:txBody>
      </p:sp>
      <p:sp>
        <p:nvSpPr>
          <p:cNvPr id="6" name="Shape 3"/>
          <p:cNvSpPr/>
          <p:nvPr/>
        </p:nvSpPr>
        <p:spPr>
          <a:xfrm>
            <a:off x="1834634" y="1699022"/>
            <a:ext cx="10961013" cy="1072158"/>
          </a:xfrm>
          <a:prstGeom prst="roundRect">
            <a:avLst>
              <a:gd name="adj" fmla="val 25003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857494" y="1721882"/>
            <a:ext cx="714732" cy="1026438"/>
          </a:xfrm>
          <a:prstGeom prst="roundRect">
            <a:avLst>
              <a:gd name="adj" fmla="val 3366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2080855" y="2067520"/>
            <a:ext cx="2680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701528" y="1900476"/>
            <a:ext cx="2108121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Boost Subscriptions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2701528" y="2226231"/>
            <a:ext cx="989266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Promote exclusive benefits to convert the 73% non-subscriber base with targeted campaigns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834634" y="2900482"/>
            <a:ext cx="10961013" cy="1072158"/>
          </a:xfrm>
          <a:prstGeom prst="roundRect">
            <a:avLst>
              <a:gd name="adj" fmla="val 25003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1857494" y="2923342"/>
            <a:ext cx="714732" cy="1026438"/>
          </a:xfrm>
          <a:prstGeom prst="roundRect">
            <a:avLst>
              <a:gd name="adj" fmla="val 33668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2080855" y="3268980"/>
            <a:ext cx="2680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701528" y="3101935"/>
            <a:ext cx="286821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Loyalty Programs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2701528" y="3427690"/>
            <a:ext cx="989266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Reward repeat buyers to accelerate movement from Returning to Loyal segment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834634" y="4101941"/>
            <a:ext cx="10961013" cy="1072158"/>
          </a:xfrm>
          <a:prstGeom prst="roundRect">
            <a:avLst>
              <a:gd name="adj" fmla="val 25003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1857494" y="4124801"/>
            <a:ext cx="714732" cy="1026438"/>
          </a:xfrm>
          <a:prstGeom prst="roundRect">
            <a:avLst>
              <a:gd name="adj" fmla="val 33668"/>
            </a:avLst>
          </a:prstGeom>
          <a:solidFill>
            <a:srgbClr val="46464A"/>
          </a:solidFill>
          <a:ln/>
        </p:spPr>
      </p:sp>
      <p:sp>
        <p:nvSpPr>
          <p:cNvPr id="18" name="Text 15"/>
          <p:cNvSpPr/>
          <p:nvPr/>
        </p:nvSpPr>
        <p:spPr>
          <a:xfrm>
            <a:off x="2080855" y="4470440"/>
            <a:ext cx="2680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701528" y="4303395"/>
            <a:ext cx="2319695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Review Discount Policy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2701528" y="4629150"/>
            <a:ext cx="989266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Balance sales boosts with margin control for high-discount products (Hats, Sneakers, Coats)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1834634" y="5303401"/>
            <a:ext cx="10961013" cy="1072158"/>
          </a:xfrm>
          <a:prstGeom prst="roundRect">
            <a:avLst>
              <a:gd name="adj" fmla="val 25003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1857494" y="5326261"/>
            <a:ext cx="714732" cy="1026438"/>
          </a:xfrm>
          <a:prstGeom prst="roundRect">
            <a:avLst>
              <a:gd name="adj" fmla="val 33668"/>
            </a:avLst>
          </a:prstGeom>
          <a:solidFill>
            <a:srgbClr val="46464A"/>
          </a:solidFill>
          <a:ln/>
        </p:spPr>
      </p:sp>
      <p:sp>
        <p:nvSpPr>
          <p:cNvPr id="23" name="Text 20"/>
          <p:cNvSpPr/>
          <p:nvPr/>
        </p:nvSpPr>
        <p:spPr>
          <a:xfrm>
            <a:off x="2080855" y="5671899"/>
            <a:ext cx="2680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701528" y="5504855"/>
            <a:ext cx="203763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Product Positioning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2701528" y="5830610"/>
            <a:ext cx="989266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Highlight top-rated items (Gloves, Sandals, Boots) in marketing campaigns</a:t>
            </a:r>
            <a:endParaRPr lang="en-US" sz="1400" dirty="0"/>
          </a:p>
        </p:txBody>
      </p:sp>
      <p:sp>
        <p:nvSpPr>
          <p:cNvPr id="26" name="Shape 23"/>
          <p:cNvSpPr/>
          <p:nvPr/>
        </p:nvSpPr>
        <p:spPr>
          <a:xfrm>
            <a:off x="1834634" y="6504861"/>
            <a:ext cx="10961013" cy="1072158"/>
          </a:xfrm>
          <a:prstGeom prst="roundRect">
            <a:avLst>
              <a:gd name="adj" fmla="val 25003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1857494" y="6527721"/>
            <a:ext cx="714732" cy="1026438"/>
          </a:xfrm>
          <a:prstGeom prst="roundRect">
            <a:avLst>
              <a:gd name="adj" fmla="val 33668"/>
            </a:avLst>
          </a:prstGeom>
          <a:solidFill>
            <a:srgbClr val="46464A"/>
          </a:solidFill>
          <a:ln/>
        </p:spPr>
      </p:sp>
      <p:sp>
        <p:nvSpPr>
          <p:cNvPr id="28" name="Text 25"/>
          <p:cNvSpPr/>
          <p:nvPr/>
        </p:nvSpPr>
        <p:spPr>
          <a:xfrm>
            <a:off x="2080855" y="6873359"/>
            <a:ext cx="26801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2100" dirty="0"/>
          </a:p>
        </p:txBody>
      </p:sp>
      <p:sp>
        <p:nvSpPr>
          <p:cNvPr id="29" name="Text 26"/>
          <p:cNvSpPr/>
          <p:nvPr/>
        </p:nvSpPr>
        <p:spPr>
          <a:xfrm>
            <a:off x="2701528" y="6706314"/>
            <a:ext cx="2038231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Targeted Marketing</a:t>
            </a:r>
            <a:endParaRPr lang="en-US" sz="1550" dirty="0"/>
          </a:p>
        </p:txBody>
      </p:sp>
      <p:sp>
        <p:nvSpPr>
          <p:cNvPr id="30" name="Text 27"/>
          <p:cNvSpPr/>
          <p:nvPr/>
        </p:nvSpPr>
        <p:spPr>
          <a:xfrm>
            <a:off x="2701528" y="7032069"/>
            <a:ext cx="989266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Focus on high-revenue segments: Young Adults, express-shipping users, and male customers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786646"/>
            <a:ext cx="2231469" cy="464106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/>
        </p:spPr>
      </p:sp>
      <p:sp>
        <p:nvSpPr>
          <p:cNvPr id="3" name="Text 1"/>
          <p:cNvSpPr/>
          <p:nvPr/>
        </p:nvSpPr>
        <p:spPr>
          <a:xfrm>
            <a:off x="1012150" y="860703"/>
            <a:ext cx="1935242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DATASET OVERVIEW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64037" y="1349454"/>
            <a:ext cx="1075563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Understanding Our Data Foundation</a:t>
            </a:r>
            <a:endParaRPr lang="en-US" sz="4300" dirty="0"/>
          </a:p>
        </p:txBody>
      </p:sp>
      <p:sp>
        <p:nvSpPr>
          <p:cNvPr id="5" name="Text 3"/>
          <p:cNvSpPr/>
          <p:nvPr/>
        </p:nvSpPr>
        <p:spPr>
          <a:xfrm>
            <a:off x="864037" y="2528888"/>
            <a:ext cx="40950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3,900</a:t>
            </a:r>
            <a:endParaRPr lang="en-US" sz="6400" dirty="0"/>
          </a:p>
        </p:txBody>
      </p:sp>
      <p:sp>
        <p:nvSpPr>
          <p:cNvPr id="6" name="Text 4"/>
          <p:cNvSpPr/>
          <p:nvPr/>
        </p:nvSpPr>
        <p:spPr>
          <a:xfrm>
            <a:off x="1539954" y="36520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4143018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Transactions analyzed across all categories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267682" y="2528888"/>
            <a:ext cx="40950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18</a:t>
            </a:r>
            <a:endParaRPr lang="en-US" sz="6400" dirty="0"/>
          </a:p>
        </p:txBody>
      </p:sp>
      <p:sp>
        <p:nvSpPr>
          <p:cNvPr id="9" name="Text 7"/>
          <p:cNvSpPr/>
          <p:nvPr/>
        </p:nvSpPr>
        <p:spPr>
          <a:xfrm>
            <a:off x="5943600" y="36520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Points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267682" y="4143018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Features per customer transaction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71328" y="2528888"/>
            <a:ext cx="4095036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50</a:t>
            </a:r>
            <a:endParaRPr lang="en-US" sz="6400" dirty="0"/>
          </a:p>
        </p:txBody>
      </p:sp>
      <p:sp>
        <p:nvSpPr>
          <p:cNvPr id="12" name="Text 10"/>
          <p:cNvSpPr/>
          <p:nvPr/>
        </p:nvSpPr>
        <p:spPr>
          <a:xfrm>
            <a:off x="10347246" y="36520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Locations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9671328" y="4143018"/>
            <a:ext cx="40950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Geographic coverage across regions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64037" y="5303401"/>
            <a:ext cx="3624263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Features Tracked</a:t>
            </a:r>
            <a:endParaRPr lang="en-US" sz="2550" dirty="0"/>
          </a:p>
        </p:txBody>
      </p:sp>
      <p:sp>
        <p:nvSpPr>
          <p:cNvPr id="15" name="Text 13"/>
          <p:cNvSpPr/>
          <p:nvPr/>
        </p:nvSpPr>
        <p:spPr>
          <a:xfrm>
            <a:off x="864037" y="6085165"/>
            <a:ext cx="12902327" cy="1185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Customer demographics: Age, Gender, Location, Subscription Status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Purchase details: Item, Category, Amount, Season, Size, Color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Shopping behavior: Discounts, Promo Codes, Previous Purchases, Review Ratings, Shipping Type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937141"/>
            <a:ext cx="2396133" cy="479346"/>
          </a:xfrm>
          <a:prstGeom prst="roundRect">
            <a:avLst>
              <a:gd name="adj" fmla="val 61806"/>
            </a:avLst>
          </a:prstGeom>
          <a:noFill/>
          <a:ln w="7620">
            <a:solidFill>
              <a:srgbClr val="FFE14D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19770" y="1078111"/>
            <a:ext cx="197406" cy="1974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15879" y="1018818"/>
            <a:ext cx="178855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PYTHON ANALYSIS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1515189"/>
            <a:ext cx="1064478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Preparation &amp; Cleaning Process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864037" y="257127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01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2960370"/>
            <a:ext cx="6327696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8" name="Text 5"/>
          <p:cNvSpPr/>
          <p:nvPr/>
        </p:nvSpPr>
        <p:spPr>
          <a:xfrm>
            <a:off x="864037" y="3144679"/>
            <a:ext cx="39925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Loading &amp; Exploration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64037" y="3635693"/>
            <a:ext cx="632769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Imported dataset using pandas, checked structure with df.info() and summary statistics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438549" y="257127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02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7438549" y="2960370"/>
            <a:ext cx="6327815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2" name="Text 9"/>
          <p:cNvSpPr/>
          <p:nvPr/>
        </p:nvSpPr>
        <p:spPr>
          <a:xfrm>
            <a:off x="7438549" y="3144679"/>
            <a:ext cx="330255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Missing Data Handling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438549" y="3635693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Imputed 37 missing Review Rating values using median rating per product category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64037" y="4857750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864037" y="5246846"/>
            <a:ext cx="6327696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16" name="Text 13"/>
          <p:cNvSpPr/>
          <p:nvPr/>
        </p:nvSpPr>
        <p:spPr>
          <a:xfrm>
            <a:off x="864037" y="5431155"/>
            <a:ext cx="294953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864037" y="5922169"/>
            <a:ext cx="632769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Created age_group bins and purchase_frequency_days columns for deeper analysis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7438549" y="4857750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Comfortaa Light" pitchFamily="34" charset="0"/>
                <a:ea typeface="Comfortaa Light" pitchFamily="34" charset="-122"/>
                <a:cs typeface="Comfortaa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9" name="Shape 16"/>
          <p:cNvSpPr/>
          <p:nvPr/>
        </p:nvSpPr>
        <p:spPr>
          <a:xfrm>
            <a:off x="7438549" y="5246846"/>
            <a:ext cx="6327815" cy="30480"/>
          </a:xfrm>
          <a:prstGeom prst="rect">
            <a:avLst/>
          </a:prstGeom>
          <a:solidFill>
            <a:srgbClr val="FFE14D"/>
          </a:solidFill>
          <a:ln/>
        </p:spPr>
      </p:sp>
      <p:sp>
        <p:nvSpPr>
          <p:cNvPr id="20" name="Text 17"/>
          <p:cNvSpPr/>
          <p:nvPr/>
        </p:nvSpPr>
        <p:spPr>
          <a:xfrm>
            <a:off x="7438549" y="5431155"/>
            <a:ext cx="307598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Database Integration</a:t>
            </a:r>
            <a:endParaRPr lang="en-US" sz="2150" dirty="0"/>
          </a:p>
        </p:txBody>
      </p:sp>
      <p:sp>
        <p:nvSpPr>
          <p:cNvPr id="21" name="Text 18"/>
          <p:cNvSpPr/>
          <p:nvPr/>
        </p:nvSpPr>
        <p:spPr>
          <a:xfrm>
            <a:off x="7438549" y="5922169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Connected to PostgreSQL and loaded cleaned data for SQL business analysis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50437" y="2712720"/>
            <a:ext cx="1941790" cy="464106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8550" y="2846070"/>
            <a:ext cx="197406" cy="1974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94659" y="2786777"/>
            <a:ext cx="134945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SQL ANALYSIS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350437" y="3275528"/>
            <a:ext cx="610373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Key Business Insights</a:t>
            </a:r>
            <a:endParaRPr lang="en-US" sz="4300" dirty="0"/>
          </a:p>
        </p:txBody>
      </p:sp>
      <p:sp>
        <p:nvSpPr>
          <p:cNvPr id="7" name="Text 3"/>
          <p:cNvSpPr/>
          <p:nvPr/>
        </p:nvSpPr>
        <p:spPr>
          <a:xfrm>
            <a:off x="6350437" y="4331613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Structured analysis in PostgreSQL revealed critical patterns across revenue, customer behavior, and product performance to answer strategic business questions.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5103" y="922020"/>
            <a:ext cx="10928628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Revenue &amp; Customer Spending Patterns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103" y="2305050"/>
            <a:ext cx="8235791" cy="46120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3586" y="2139553"/>
            <a:ext cx="4114562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Gender Revenue Analysis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9643586" y="2757488"/>
            <a:ext cx="4169212" cy="18430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Male customers generate 68% of total revenue ($157,890) compared to female customers ($75,191), indicating a significant opportunity for targeted marketing campaigns.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9643586" y="4971696"/>
            <a:ext cx="4169212" cy="37028"/>
          </a:xfrm>
          <a:prstGeom prst="rect">
            <a:avLst/>
          </a:prstGeom>
          <a:solidFill>
            <a:srgbClr val="D7D4CC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643586" y="5261967"/>
            <a:ext cx="4169212" cy="18430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High-Spending Discount Users:</a:t>
            </a:r>
            <a:pPr algn="l" indent="0" marL="0">
              <a:lnSpc>
                <a:spcPts val="29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839 customers used discounts but still spent above average ($60), showing price sensitivity doesn't always mean lower spending.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0108" y="1016079"/>
            <a:ext cx="12855059" cy="682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Top-Performing Products &amp; Shipping Insights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108" y="2187893"/>
            <a:ext cx="1738908" cy="17389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0108" y="4232553"/>
            <a:ext cx="2730460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Gloves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0108" y="4720471"/>
            <a:ext cx="2998232" cy="392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Highest rated at 3.86 stars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092" y="2187893"/>
            <a:ext cx="1738908" cy="17389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4092" y="4232553"/>
            <a:ext cx="2730460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Sandals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4164092" y="4720471"/>
            <a:ext cx="2998232" cy="392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Strong rating of 3.84 stars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076" y="2187893"/>
            <a:ext cx="1738908" cy="17389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8076" y="4232553"/>
            <a:ext cx="2730460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Boots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468076" y="4720471"/>
            <a:ext cx="2998232" cy="784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Rated 3.82 stars by customers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061" y="2187893"/>
            <a:ext cx="1738908" cy="17389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2061" y="4232553"/>
            <a:ext cx="2730460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Hat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0772061" y="4720471"/>
            <a:ext cx="2998232" cy="392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Solid 3.80 star rating</a:t>
            </a:r>
            <a:endParaRPr lang="en-US" sz="1900" dirty="0"/>
          </a:p>
        </p:txBody>
      </p:sp>
      <p:sp>
        <p:nvSpPr>
          <p:cNvPr id="15" name="Shape 9"/>
          <p:cNvSpPr/>
          <p:nvPr/>
        </p:nvSpPr>
        <p:spPr>
          <a:xfrm>
            <a:off x="860108" y="5780008"/>
            <a:ext cx="12910185" cy="1433393"/>
          </a:xfrm>
          <a:prstGeom prst="roundRect">
            <a:avLst>
              <a:gd name="adj" fmla="val 25717"/>
            </a:avLst>
          </a:prstGeom>
          <a:solidFill>
            <a:srgbClr val="4D4000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853" y="6146483"/>
            <a:ext cx="307181" cy="24574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58779" y="6085999"/>
            <a:ext cx="11865769" cy="784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Express shipping customers spend $60.48 on average vs. $58.46 for Standard—a 3.5% premium indicating willingness to pay for convenience.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42248"/>
            <a:ext cx="788181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Subscription Status Impact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45149"/>
            <a:ext cx="6150054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Subscriber vs. Non-Subscriber Metrics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3214926"/>
            <a:ext cx="6150054" cy="237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Subscribers (27%):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1,053 customers generating $62,645 revenue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Non-Subscribers (73%):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2,847 customers generating $170,436 revenue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Average Spend: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Nearly identical at $59.49 vs. $59.87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461797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Despite similar spending, the 73% non-subscriber base represents massive untapped potential for subscription conversion programs.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46169" y="1898333"/>
            <a:ext cx="6505575" cy="5489019"/>
          </a:xfrm>
          <a:prstGeom prst="roundRect">
            <a:avLst>
              <a:gd name="adj" fmla="val 10795"/>
            </a:avLst>
          </a:prstGeom>
          <a:solidFill>
            <a:srgbClr val="FFE14D"/>
          </a:solidFill>
          <a:ln/>
        </p:spPr>
      </p:sp>
      <p:sp>
        <p:nvSpPr>
          <p:cNvPr id="7" name="Text 5"/>
          <p:cNvSpPr/>
          <p:nvPr/>
        </p:nvSpPr>
        <p:spPr>
          <a:xfrm>
            <a:off x="7692985" y="2145149"/>
            <a:ext cx="3790474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Discount Dependency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7692985" y="2803446"/>
            <a:ext cx="601194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Top 5 Products by Discount Rate: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92985" y="3420666"/>
            <a:ext cx="6011942" cy="1975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1"/>
            </a:pPr>
            <a:r>
              <a:rPr lang="en-US" sz="190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Hat: 50% discount rate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Sneakers: 49.66%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Coat: 49.07%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Sweater: 48.17%</a:t>
            </a:r>
            <a:endParaRPr lang="en-US" sz="1900" dirty="0"/>
          </a:p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5"/>
            </a:pPr>
            <a:r>
              <a:rPr lang="en-US" sz="1900" dirty="0">
                <a:solidFill>
                  <a:srgbClr val="000000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Pants: 47.37%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3243" y="581382"/>
            <a:ext cx="7905036" cy="555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Customer Segmentation &amp; Loyalty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243" y="1561862"/>
            <a:ext cx="7800737" cy="413801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915603" y="5730359"/>
            <a:ext cx="199906" cy="199906"/>
          </a:xfrm>
          <a:prstGeom prst="roundRect">
            <a:avLst>
              <a:gd name="adj" fmla="val 9148"/>
            </a:avLst>
          </a:prstGeom>
          <a:solidFill>
            <a:srgbClr val="4D4000"/>
          </a:solidFill>
          <a:ln/>
        </p:spPr>
      </p:sp>
      <p:sp>
        <p:nvSpPr>
          <p:cNvPr id="5" name="Text 2"/>
          <p:cNvSpPr/>
          <p:nvPr/>
        </p:nvSpPr>
        <p:spPr>
          <a:xfrm>
            <a:off x="3176468" y="5730359"/>
            <a:ext cx="505420" cy="199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Loyal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4495681" y="5730359"/>
            <a:ext cx="199906" cy="199906"/>
          </a:xfrm>
          <a:prstGeom prst="roundRect">
            <a:avLst>
              <a:gd name="adj" fmla="val 9148"/>
            </a:avLst>
          </a:prstGeom>
          <a:solidFill>
            <a:srgbClr val="D5B100"/>
          </a:solidFill>
          <a:ln/>
        </p:spPr>
      </p:sp>
      <p:sp>
        <p:nvSpPr>
          <p:cNvPr id="7" name="Text 4"/>
          <p:cNvSpPr/>
          <p:nvPr/>
        </p:nvSpPr>
        <p:spPr>
          <a:xfrm>
            <a:off x="4756547" y="5730359"/>
            <a:ext cx="914876" cy="199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Returning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485334" y="5730359"/>
            <a:ext cx="199906" cy="199906"/>
          </a:xfrm>
          <a:prstGeom prst="roundRect">
            <a:avLst>
              <a:gd name="adj" fmla="val 9148"/>
            </a:avLst>
          </a:prstGeom>
          <a:solidFill>
            <a:srgbClr val="FFE45E"/>
          </a:solidFill>
          <a:ln/>
        </p:spPr>
      </p:sp>
      <p:sp>
        <p:nvSpPr>
          <p:cNvPr id="9" name="Text 6"/>
          <p:cNvSpPr/>
          <p:nvPr/>
        </p:nvSpPr>
        <p:spPr>
          <a:xfrm>
            <a:off x="6746200" y="5730359"/>
            <a:ext cx="431602" cy="199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New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479280" y="3072408"/>
            <a:ext cx="2830116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Segment Breakdown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9479280" y="3567470"/>
            <a:ext cx="3975259" cy="868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Of repeat buyers with 5+ purchases, 958 are subscribers while 2,518 are not—a clear conversion opportunity.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1183243" y="6294596"/>
            <a:ext cx="3979902" cy="1353503"/>
          </a:xfrm>
          <a:prstGeom prst="roundRect">
            <a:avLst>
              <a:gd name="adj" fmla="val 22160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1383149" y="6494502"/>
            <a:ext cx="222170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Loyal (80%)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383149" y="6869311"/>
            <a:ext cx="3580090" cy="578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3,116 repeat customers form the core base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5325070" y="6294596"/>
            <a:ext cx="3980021" cy="1353503"/>
          </a:xfrm>
          <a:prstGeom prst="roundRect">
            <a:avLst>
              <a:gd name="adj" fmla="val 22160"/>
            </a:avLst>
          </a:prstGeom>
          <a:solidFill>
            <a:srgbClr val="46464A"/>
          </a:solidFill>
          <a:ln/>
        </p:spPr>
      </p:sp>
      <p:sp>
        <p:nvSpPr>
          <p:cNvPr id="16" name="Text 13"/>
          <p:cNvSpPr/>
          <p:nvPr/>
        </p:nvSpPr>
        <p:spPr>
          <a:xfrm>
            <a:off x="5524976" y="6494502"/>
            <a:ext cx="222170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Returning (18%)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5524976" y="6869311"/>
            <a:ext cx="3580209" cy="578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701 customers showing growth potential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9467017" y="6294596"/>
            <a:ext cx="3979902" cy="1353503"/>
          </a:xfrm>
          <a:prstGeom prst="roundRect">
            <a:avLst>
              <a:gd name="adj" fmla="val 22160"/>
            </a:avLst>
          </a:prstGeom>
          <a:solidFill>
            <a:srgbClr val="46464A"/>
          </a:solidFill>
          <a:ln/>
        </p:spPr>
      </p:sp>
      <p:sp>
        <p:nvSpPr>
          <p:cNvPr id="19" name="Text 16"/>
          <p:cNvSpPr/>
          <p:nvPr/>
        </p:nvSpPr>
        <p:spPr>
          <a:xfrm>
            <a:off x="9666923" y="6494502"/>
            <a:ext cx="2221706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New (2%)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9666923" y="6869311"/>
            <a:ext cx="358009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83 first-time buyers to nurture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64037" y="2515195"/>
            <a:ext cx="2811780" cy="464106"/>
          </a:xfrm>
          <a:prstGeom prst="roundRect">
            <a:avLst>
              <a:gd name="adj" fmla="val 63836"/>
            </a:avLst>
          </a:prstGeom>
          <a:solidFill>
            <a:srgbClr val="4D400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150" y="2648545"/>
            <a:ext cx="197406" cy="1974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08259" y="2589252"/>
            <a:ext cx="221944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POWER BI DASHBOARD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864037" y="3078004"/>
            <a:ext cx="71247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Visual Analytics Platform</a:t>
            </a:r>
            <a:endParaRPr lang="en-US" sz="4300" dirty="0"/>
          </a:p>
        </p:txBody>
      </p:sp>
      <p:sp>
        <p:nvSpPr>
          <p:cNvPr id="7" name="Text 3"/>
          <p:cNvSpPr/>
          <p:nvPr/>
        </p:nvSpPr>
        <p:spPr>
          <a:xfrm>
            <a:off x="864037" y="4134088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Interactive Power BI dashboard consolidates all insights with real-time filtering by gender, category, and shipping type. Key metrics include 3.9K customers, $59.76 average purchase, and 3.75 average rating across all segments.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2026-02-08T16:48:13Z</dcterms:created>
  <dcterms:modified xsi:type="dcterms:W3CDTF">2026-02-08T16:48:13Z</dcterms:modified>
</cp:coreProperties>
</file>